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72" r:id="rId1"/>
  </p:sldMasterIdLst>
  <p:notesMasterIdLst>
    <p:notesMasterId r:id="rId8"/>
  </p:notesMasterIdLst>
  <p:sldIdLst>
    <p:sldId id="265" r:id="rId2"/>
    <p:sldId id="262" r:id="rId3"/>
    <p:sldId id="263" r:id="rId4"/>
    <p:sldId id="264" r:id="rId5"/>
    <p:sldId id="268" r:id="rId6"/>
    <p:sldId id="257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Y헤드라인M" panose="02030600000101010101" pitchFamily="18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Warren" initials="RBW" lastIdx="4" clrIdx="0"/>
  <p:cmAuthor id="2" name="Stan Schneider" initials="S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C24"/>
    <a:srgbClr val="516C5D"/>
    <a:srgbClr val="F79196"/>
    <a:srgbClr val="A0A0A0"/>
    <a:srgbClr val="8D7D6D"/>
    <a:srgbClr val="FFFFFF"/>
    <a:srgbClr val="F1C9C8"/>
    <a:srgbClr val="C1CCD1"/>
    <a:srgbClr val="3A875E"/>
    <a:srgbClr val="007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5256" autoAdjust="0"/>
  </p:normalViewPr>
  <p:slideViewPr>
    <p:cSldViewPr snapToGrid="0">
      <p:cViewPr varScale="1">
        <p:scale>
          <a:sx n="111" d="100"/>
          <a:sy n="111" d="100"/>
        </p:scale>
        <p:origin x="12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FB241-1455-4781-AEEA-6B6B2294DEA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09D9-452D-440B-B03F-1F8D2B5A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7270-D85F-691D-8EF6-D0D14812CFC4}"/>
              </a:ext>
            </a:extLst>
          </p:cNvPr>
          <p:cNvSpPr txBox="1"/>
          <p:nvPr userDrawn="1"/>
        </p:nvSpPr>
        <p:spPr>
          <a:xfrm>
            <a:off x="3999470" y="6557750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893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73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15.svg"/><Relationship Id="rId2" Type="http://schemas.openxmlformats.org/officeDocument/2006/relationships/image" Target="../media/image2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29.pn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CE8-6120-2CC0-97B0-224D31F0E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PoC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OpenSSL/</a:t>
            </a:r>
            <a:r>
              <a:rPr lang="en-US" altLang="ko-KR" dirty="0" err="1"/>
              <a:t>MbedTLS</a:t>
            </a:r>
            <a:r>
              <a:rPr lang="en-US" altLang="ko-KR" dirty="0"/>
              <a:t> w/</a:t>
            </a:r>
            <a:r>
              <a:rPr lang="ko-KR" altLang="en-US" dirty="0"/>
              <a:t> </a:t>
            </a:r>
            <a:r>
              <a:rPr lang="en-US" altLang="ko-KR" dirty="0"/>
              <a:t>KCMVP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C8C29-89B5-128B-2FB6-A7452B261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437" y="4293096"/>
            <a:ext cx="8534400" cy="360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b="0"/>
              <a:t>2023.03.17</a:t>
            </a:r>
            <a:endParaRPr lang="ko-KR" alt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3A520-456F-0680-A81E-3A8B23D16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2437" y="5003774"/>
            <a:ext cx="8534400" cy="360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hotteok@skuniv.ac.kr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D821A-6CCB-C3C9-3CE2-77BACAC1D4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800" y="4666096"/>
            <a:ext cx="8541674" cy="324718"/>
          </a:xfrm>
        </p:spPr>
        <p:txBody>
          <a:bodyPr/>
          <a:lstStyle/>
          <a:p>
            <a:r>
              <a:rPr lang="en-US" altLang="ko-KR" dirty="0"/>
              <a:t>kangchan091@skuniv.ac.kr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7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8EF0-B16F-C22C-2F29-F40A4256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Testbed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0FA1-06E2-356E-5D20-482AD707A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Server (Master)</a:t>
            </a:r>
          </a:p>
          <a:p>
            <a:pPr lvl="1"/>
            <a:r>
              <a:rPr lang="en-US" altLang="ko-KR" dirty="0"/>
              <a:t>Service : Oracle Cloud Instance</a:t>
            </a:r>
          </a:p>
          <a:p>
            <a:pPr lvl="1"/>
            <a:r>
              <a:rPr lang="en-US" altLang="ko-KR" dirty="0"/>
              <a:t>CPU : </a:t>
            </a:r>
            <a:r>
              <a:rPr lang="en-US" altLang="ko-KR" dirty="0" err="1"/>
              <a:t>Amd</a:t>
            </a:r>
            <a:r>
              <a:rPr lang="en-US" altLang="ko-KR" dirty="0"/>
              <a:t> x86_64</a:t>
            </a:r>
          </a:p>
          <a:p>
            <a:pPr lvl="1"/>
            <a:r>
              <a:rPr lang="en-US" altLang="ko-KR" dirty="0"/>
              <a:t>OS : Ubuntu 18.04.6 LTS 64bit</a:t>
            </a:r>
          </a:p>
          <a:p>
            <a:pPr lvl="1"/>
            <a:r>
              <a:rPr lang="en-US" altLang="ko-KR" dirty="0"/>
              <a:t>Kernel : 5.4.0</a:t>
            </a:r>
          </a:p>
          <a:p>
            <a:pPr lvl="1"/>
            <a:r>
              <a:rPr lang="en-US" altLang="ko-KR" dirty="0" err="1"/>
              <a:t>InfluxDB</a:t>
            </a:r>
            <a:r>
              <a:rPr lang="en-US" altLang="ko-KR" dirty="0"/>
              <a:t> : 2.6.1</a:t>
            </a:r>
          </a:p>
          <a:p>
            <a:pPr lvl="1"/>
            <a:r>
              <a:rPr lang="en-US" altLang="ko-KR" dirty="0"/>
              <a:t>Grafana : 9.3.6</a:t>
            </a:r>
          </a:p>
          <a:p>
            <a:endParaRPr lang="en-US" altLang="ko-KR" dirty="0"/>
          </a:p>
          <a:p>
            <a:r>
              <a:rPr lang="en-US" altLang="ko-KR" dirty="0"/>
              <a:t>Embedded (Outstation)</a:t>
            </a:r>
          </a:p>
          <a:p>
            <a:pPr lvl="1"/>
            <a:r>
              <a:rPr lang="en-US" altLang="ko-KR" dirty="0"/>
              <a:t>Model : Raspberry pi 3 model B+</a:t>
            </a:r>
          </a:p>
          <a:p>
            <a:pPr lvl="1"/>
            <a:r>
              <a:rPr lang="en-US" altLang="ko-KR" dirty="0"/>
              <a:t>CPU : ARM Cortex-A53</a:t>
            </a:r>
          </a:p>
          <a:p>
            <a:pPr lvl="1"/>
            <a:r>
              <a:rPr lang="en-US" altLang="ko-KR" dirty="0"/>
              <a:t>OS : Debian GNU/Linux 11 32bit</a:t>
            </a:r>
          </a:p>
          <a:p>
            <a:pPr lvl="1"/>
            <a:r>
              <a:rPr lang="en-US" altLang="ko-KR" dirty="0"/>
              <a:t>Kernel : 5.15.84</a:t>
            </a:r>
          </a:p>
          <a:p>
            <a:pPr lvl="1"/>
            <a:r>
              <a:rPr lang="en-US" altLang="ko-KR" dirty="0"/>
              <a:t>Sensor : LDR(Light-Dependent Resistor) Sensor</a:t>
            </a:r>
          </a:p>
          <a:p>
            <a:pPr lvl="1"/>
            <a:r>
              <a:rPr lang="en-US" altLang="ko-KR" dirty="0"/>
              <a:t>ADC : MCP3208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6E26-38F3-BD6F-DCEF-BA421A071D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1E293-89BD-4DDF-7D26-E0318991F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6" t="15618" r="27794" b="18570"/>
          <a:stretch/>
        </p:blipFill>
        <p:spPr>
          <a:xfrm>
            <a:off x="3392137" y="2508250"/>
            <a:ext cx="1881444" cy="316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AB132-C085-4251-8E33-FE3D85C1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7095-2842-85CF-F8C0-972E5CDE60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77897-D671-ED19-89FD-10C05E90EF8D}"/>
              </a:ext>
            </a:extLst>
          </p:cNvPr>
          <p:cNvGrpSpPr/>
          <p:nvPr/>
        </p:nvGrpSpPr>
        <p:grpSpPr>
          <a:xfrm>
            <a:off x="7155456" y="2344246"/>
            <a:ext cx="1781655" cy="1281968"/>
            <a:chOff x="8339660" y="2046914"/>
            <a:chExt cx="1440897" cy="10654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D03C3B4-F75E-D42E-4E6A-18F824EE7405}"/>
                </a:ext>
              </a:extLst>
            </p:cNvPr>
            <p:cNvSpPr/>
            <p:nvPr/>
          </p:nvSpPr>
          <p:spPr>
            <a:xfrm>
              <a:off x="8388990" y="2046914"/>
              <a:ext cx="1342239" cy="1065403"/>
            </a:xfrm>
            <a:prstGeom prst="flowChartMagneticDisk">
              <a:avLst/>
            </a:prstGeom>
            <a:noFill/>
            <a:ln w="38100">
              <a:solidFill>
                <a:schemeClr val="accent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influxDB/ubuntu] influxDB1.8 ubuntu 설치/삭제 및 storage path 변경">
              <a:extLst>
                <a:ext uri="{FF2B5EF4-FFF2-40B4-BE49-F238E27FC236}">
                  <a16:creationId xmlns:a16="http://schemas.microsoft.com/office/drawing/2014/main" id="{C44BAC60-7B31-44C6-8E7F-C8826D0D6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6301" y1="60360" x2="26301" y2="60360"/>
                          <a14:foregroundMark x1="25342" y1="71471" x2="25342" y2="71471"/>
                          <a14:foregroundMark x1="29863" y1="72072" x2="29863" y2="72072"/>
                          <a14:foregroundMark x1="40685" y1="67868" x2="40685" y2="67868"/>
                          <a14:foregroundMark x1="48219" y1="72673" x2="48219" y2="72673"/>
                          <a14:foregroundMark x1="59315" y1="75075" x2="59315" y2="75075"/>
                          <a14:foregroundMark x1="65342" y1="70871" x2="65342" y2="70871"/>
                          <a14:foregroundMark x1="74521" y1="69670" x2="74521" y2="69670"/>
                          <a14:backgroundMark x1="52603" y1="32132" x2="52603" y2="32132"/>
                          <a14:backgroundMark x1="47123" y1="24024" x2="47123" y2="24024"/>
                          <a14:backgroundMark x1="45068" y1="35736" x2="45068" y2="35736"/>
                          <a14:backgroundMark x1="49041" y1="39339" x2="49041" y2="39339"/>
                          <a14:backgroundMark x1="55616" y1="41441" x2="55616" y2="41441"/>
                          <a14:backgroundMark x1="55890" y1="30631" x2="55890" y2="30631"/>
                          <a14:backgroundMark x1="53699" y1="18619" x2="53699" y2="18619"/>
                          <a14:backgroundMark x1="76712" y1="77778" x2="76712" y2="77778"/>
                          <a14:backgroundMark x1="76712" y1="78378" x2="76849" y2="76276"/>
                          <a14:backgroundMark x1="76712" y1="77177" x2="77534" y2="74174"/>
                          <a14:backgroundMark x1="77260" y1="76577" x2="76712" y2="771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9660" y="2429997"/>
              <a:ext cx="1440897" cy="6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Grafana - Wikipedia">
            <a:extLst>
              <a:ext uri="{FF2B5EF4-FFF2-40B4-BE49-F238E27FC236}">
                <a16:creationId xmlns:a16="http://schemas.microsoft.com/office/drawing/2014/main" id="{6BB98DCC-9595-3311-0DA9-9BC92B70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1" y="4251861"/>
            <a:ext cx="1015125" cy="10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8EC359-AAC1-A37A-531D-249B40A1AC30}"/>
              </a:ext>
            </a:extLst>
          </p:cNvPr>
          <p:cNvSpPr/>
          <p:nvPr/>
        </p:nvSpPr>
        <p:spPr>
          <a:xfrm>
            <a:off x="6827085" y="1802014"/>
            <a:ext cx="2438398" cy="3678223"/>
          </a:xfrm>
          <a:prstGeom prst="roundRect">
            <a:avLst/>
          </a:prstGeom>
          <a:noFill/>
          <a:ln w="38100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rgbClr val="C1CCD1"/>
                </a:gs>
              </a:gsLst>
              <a:lin ang="5400000" scaled="1"/>
            </a:gra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23880-958F-2583-65D8-B7DFDCCF906C}"/>
              </a:ext>
            </a:extLst>
          </p:cNvPr>
          <p:cNvSpPr txBox="1"/>
          <p:nvPr/>
        </p:nvSpPr>
        <p:spPr>
          <a:xfrm>
            <a:off x="7294505" y="5480238"/>
            <a:ext cx="15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Server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51" name="Picture 26" descr="Oracle Partner for JD Edwards, NetSuite &amp; OCI">
            <a:extLst>
              <a:ext uri="{FF2B5EF4-FFF2-40B4-BE49-F238E27FC236}">
                <a16:creationId xmlns:a16="http://schemas.microsoft.com/office/drawing/2014/main" id="{9DAA9FA0-DAAA-73D5-DC9E-E87ED071F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r="10545" b="6604"/>
          <a:stretch/>
        </p:blipFill>
        <p:spPr bwMode="auto">
          <a:xfrm>
            <a:off x="7287499" y="1198740"/>
            <a:ext cx="1517568" cy="95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1484BB7E-7079-9F78-86E5-BDD6937C09E9}"/>
              </a:ext>
            </a:extLst>
          </p:cNvPr>
          <p:cNvCxnSpPr/>
          <p:nvPr/>
        </p:nvCxnSpPr>
        <p:spPr>
          <a:xfrm>
            <a:off x="5354762" y="3061430"/>
            <a:ext cx="1686394" cy="0"/>
          </a:xfrm>
          <a:prstGeom prst="straightConnector1">
            <a:avLst/>
          </a:prstGeom>
          <a:ln w="38100" cap="rnd">
            <a:solidFill>
              <a:srgbClr val="EF1C2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87B8101-6296-2993-01F5-59697F108FF1}"/>
              </a:ext>
            </a:extLst>
          </p:cNvPr>
          <p:cNvSpPr txBox="1"/>
          <p:nvPr/>
        </p:nvSpPr>
        <p:spPr>
          <a:xfrm>
            <a:off x="5282332" y="2419838"/>
            <a:ext cx="1583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Sensor Data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</a:rPr>
              <a:t>TLS w/ KCMVP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3" name="Graphic 1062" descr="Lock with solid fill">
            <a:extLst>
              <a:ext uri="{FF2B5EF4-FFF2-40B4-BE49-F238E27FC236}">
                <a16:creationId xmlns:a16="http://schemas.microsoft.com/office/drawing/2014/main" id="{D35DC5DE-8576-22BB-2D78-C0C79FAD3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166" y="3061483"/>
            <a:ext cx="533400" cy="533400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9FC03E69-59E9-897C-D1FF-806F474F2258}"/>
              </a:ext>
            </a:extLst>
          </p:cNvPr>
          <p:cNvSpPr txBox="1"/>
          <p:nvPr/>
        </p:nvSpPr>
        <p:spPr>
          <a:xfrm>
            <a:off x="3414975" y="5617217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Outstation Sensor</a:t>
            </a:r>
            <a:endParaRPr lang="ko-KR" altLang="en-US" b="1" dirty="0"/>
          </a:p>
        </p:txBody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79CCC79A-84FD-44C9-0394-DA4777D87834}"/>
              </a:ext>
            </a:extLst>
          </p:cNvPr>
          <p:cNvGrpSpPr/>
          <p:nvPr/>
        </p:nvGrpSpPr>
        <p:grpSpPr>
          <a:xfrm>
            <a:off x="4843151" y="4971276"/>
            <a:ext cx="1632801" cy="419539"/>
            <a:chOff x="1884274" y="4971276"/>
            <a:chExt cx="1632801" cy="419539"/>
          </a:xfrm>
        </p:grpSpPr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A5AFC873-089B-CD28-1699-C8421030249F}"/>
                </a:ext>
              </a:extLst>
            </p:cNvPr>
            <p:cNvSpPr/>
            <p:nvPr/>
          </p:nvSpPr>
          <p:spPr>
            <a:xfrm>
              <a:off x="1884274" y="4971276"/>
              <a:ext cx="419539" cy="4195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8837870E-C008-6974-57DC-F96A0799FDB4}"/>
                </a:ext>
              </a:extLst>
            </p:cNvPr>
            <p:cNvSpPr txBox="1"/>
            <p:nvPr/>
          </p:nvSpPr>
          <p:spPr>
            <a:xfrm>
              <a:off x="2261603" y="4988774"/>
              <a:ext cx="1255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</a:rPr>
                <a:t>LDR Sensor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04" name="TextBox 1103">
            <a:extLst>
              <a:ext uri="{FF2B5EF4-FFF2-40B4-BE49-F238E27FC236}">
                <a16:creationId xmlns:a16="http://schemas.microsoft.com/office/drawing/2014/main" id="{48898B8C-7385-2DFF-DA31-A17AC0ED0D60}"/>
              </a:ext>
            </a:extLst>
          </p:cNvPr>
          <p:cNvSpPr txBox="1"/>
          <p:nvPr/>
        </p:nvSpPr>
        <p:spPr>
          <a:xfrm>
            <a:off x="2637007" y="442887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ADC</a:t>
            </a:r>
            <a:endParaRPr lang="ko-KR" altLang="en-US" b="1" dirty="0"/>
          </a:p>
        </p:txBody>
      </p:sp>
      <p:cxnSp>
        <p:nvCxnSpPr>
          <p:cNvPr id="1111" name="Connector: Elbow 1110">
            <a:extLst>
              <a:ext uri="{FF2B5EF4-FFF2-40B4-BE49-F238E27FC236}">
                <a16:creationId xmlns:a16="http://schemas.microsoft.com/office/drawing/2014/main" id="{780498F4-C79B-9BF9-B303-8F5F4C70A066}"/>
              </a:ext>
            </a:extLst>
          </p:cNvPr>
          <p:cNvCxnSpPr>
            <a:cxnSpLocks/>
            <a:stCxn id="1093" idx="0"/>
            <a:endCxn id="1104" idx="3"/>
          </p:cNvCxnSpPr>
          <p:nvPr/>
        </p:nvCxnSpPr>
        <p:spPr>
          <a:xfrm rot="16200000" flipV="1">
            <a:off x="4350912" y="3491470"/>
            <a:ext cx="375229" cy="2619380"/>
          </a:xfrm>
          <a:prstGeom prst="bentConnector2">
            <a:avLst/>
          </a:prstGeom>
          <a:ln w="38100" cap="rnd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C862B9B7-5377-573B-F215-C6CD63262337}"/>
              </a:ext>
            </a:extLst>
          </p:cNvPr>
          <p:cNvCxnSpPr>
            <a:cxnSpLocks/>
            <a:stCxn id="1104" idx="0"/>
          </p:cNvCxnSpPr>
          <p:nvPr/>
        </p:nvCxnSpPr>
        <p:spPr>
          <a:xfrm flipV="1">
            <a:off x="2932922" y="3260785"/>
            <a:ext cx="0" cy="1168094"/>
          </a:xfrm>
          <a:prstGeom prst="straightConnector1">
            <a:avLst/>
          </a:prstGeom>
          <a:ln w="38100" cap="rnd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CEB91248-2D55-6C6D-7796-015D30871E64}"/>
              </a:ext>
            </a:extLst>
          </p:cNvPr>
          <p:cNvSpPr txBox="1"/>
          <p:nvPr/>
        </p:nvSpPr>
        <p:spPr>
          <a:xfrm>
            <a:off x="2330289" y="2863178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16C5D"/>
                </a:solidFill>
              </a:rPr>
              <a:t>Outstation</a:t>
            </a:r>
            <a:endParaRPr lang="ko-KR" altLang="en-US" b="1" dirty="0">
              <a:solidFill>
                <a:srgbClr val="516C5D"/>
              </a:solidFill>
            </a:endParaRPr>
          </a:p>
        </p:txBody>
      </p:sp>
      <p:cxnSp>
        <p:nvCxnSpPr>
          <p:cNvPr id="1162" name="Connector: Elbow 1161">
            <a:extLst>
              <a:ext uri="{FF2B5EF4-FFF2-40B4-BE49-F238E27FC236}">
                <a16:creationId xmlns:a16="http://schemas.microsoft.com/office/drawing/2014/main" id="{713E059D-C914-3A0E-D7E8-C7450B0E8E66}"/>
              </a:ext>
            </a:extLst>
          </p:cNvPr>
          <p:cNvCxnSpPr>
            <a:stCxn id="1095" idx="1"/>
            <a:endCxn id="1104" idx="2"/>
          </p:cNvCxnSpPr>
          <p:nvPr/>
        </p:nvCxnSpPr>
        <p:spPr>
          <a:xfrm rot="10800000">
            <a:off x="2932923" y="4798212"/>
            <a:ext cx="1155723" cy="284257"/>
          </a:xfrm>
          <a:prstGeom prst="bentConnector2">
            <a:avLst/>
          </a:prstGeom>
          <a:ln w="38100" cap="rnd">
            <a:solidFill>
              <a:srgbClr val="F7919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330319B-FEFE-2B70-51F0-0CEDD3FA7147}"/>
              </a:ext>
            </a:extLst>
          </p:cNvPr>
          <p:cNvGrpSpPr/>
          <p:nvPr/>
        </p:nvGrpSpPr>
        <p:grpSpPr>
          <a:xfrm>
            <a:off x="4088645" y="4963018"/>
            <a:ext cx="494751" cy="238899"/>
            <a:chOff x="4088645" y="4963018"/>
            <a:chExt cx="494751" cy="238899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441133A-C3D7-9812-1173-88F599DF9DAE}"/>
                </a:ext>
              </a:extLst>
            </p:cNvPr>
            <p:cNvSpPr/>
            <p:nvPr/>
          </p:nvSpPr>
          <p:spPr>
            <a:xfrm>
              <a:off x="4088645" y="4963018"/>
              <a:ext cx="494751" cy="2388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F7919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3" name="Picture 1102">
              <a:extLst>
                <a:ext uri="{FF2B5EF4-FFF2-40B4-BE49-F238E27FC236}">
                  <a16:creationId xmlns:a16="http://schemas.microsoft.com/office/drawing/2014/main" id="{4758A343-D4DE-D496-A1F7-CAC15D0EA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7" t="18012" r="1971" b="16880"/>
            <a:stretch/>
          </p:blipFill>
          <p:spPr>
            <a:xfrm>
              <a:off x="4123675" y="5014293"/>
              <a:ext cx="422906" cy="136351"/>
            </a:xfrm>
            <a:prstGeom prst="rect">
              <a:avLst/>
            </a:prstGeom>
          </p:spPr>
        </p:pic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5624B624-17BA-0ACB-6730-00E210B30DA7}"/>
              </a:ext>
            </a:extLst>
          </p:cNvPr>
          <p:cNvGrpSpPr/>
          <p:nvPr/>
        </p:nvGrpSpPr>
        <p:grpSpPr>
          <a:xfrm>
            <a:off x="2354803" y="2805198"/>
            <a:ext cx="4054763" cy="3218700"/>
            <a:chOff x="2330289" y="2805198"/>
            <a:chExt cx="4054763" cy="3218700"/>
          </a:xfrm>
        </p:grpSpPr>
        <p:grpSp>
          <p:nvGrpSpPr>
            <p:cNvPr id="1139" name="Group 1138">
              <a:extLst>
                <a:ext uri="{FF2B5EF4-FFF2-40B4-BE49-F238E27FC236}">
                  <a16:creationId xmlns:a16="http://schemas.microsoft.com/office/drawing/2014/main" id="{162EC43C-B86F-CFE5-B015-33C2CF0CC87E}"/>
                </a:ext>
              </a:extLst>
            </p:cNvPr>
            <p:cNvGrpSpPr/>
            <p:nvPr/>
          </p:nvGrpSpPr>
          <p:grpSpPr>
            <a:xfrm>
              <a:off x="2330289" y="3572523"/>
              <a:ext cx="4054763" cy="2451375"/>
              <a:chOff x="2378740" y="3535173"/>
              <a:chExt cx="4054763" cy="2451375"/>
            </a:xfrm>
          </p:grpSpPr>
          <p:grpSp>
            <p:nvGrpSpPr>
              <p:cNvPr id="1124" name="Group 1123">
                <a:extLst>
                  <a:ext uri="{FF2B5EF4-FFF2-40B4-BE49-F238E27FC236}">
                    <a16:creationId xmlns:a16="http://schemas.microsoft.com/office/drawing/2014/main" id="{C4EC7CCF-61A9-315C-F8CA-82A1AFE1FD4D}"/>
                  </a:ext>
                </a:extLst>
              </p:cNvPr>
              <p:cNvGrpSpPr/>
              <p:nvPr/>
            </p:nvGrpSpPr>
            <p:grpSpPr>
              <a:xfrm>
                <a:off x="2378740" y="3788298"/>
                <a:ext cx="4054763" cy="2198250"/>
                <a:chOff x="75661" y="3788298"/>
                <a:chExt cx="4054763" cy="2198250"/>
              </a:xfrm>
            </p:grpSpPr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54882EE6-0128-F638-ECCF-67F1F29F540A}"/>
                    </a:ext>
                  </a:extLst>
                </p:cNvPr>
                <p:cNvGrpSpPr/>
                <p:nvPr/>
              </p:nvGrpSpPr>
              <p:grpSpPr>
                <a:xfrm>
                  <a:off x="1114027" y="3825470"/>
                  <a:ext cx="1865062" cy="1906581"/>
                  <a:chOff x="2056376" y="3912332"/>
                  <a:chExt cx="1865062" cy="1906581"/>
                </a:xfrm>
              </p:grpSpPr>
              <p:pic>
                <p:nvPicPr>
                  <p:cNvPr id="1135" name="Graphic 1134" descr="Monitor with solid fill">
                    <a:extLst>
                      <a:ext uri="{FF2B5EF4-FFF2-40B4-BE49-F238E27FC236}">
                        <a16:creationId xmlns:a16="http://schemas.microsoft.com/office/drawing/2014/main" id="{E2FC0743-C61A-D8F8-6BF5-FF807CE943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0685" y="3912332"/>
                    <a:ext cx="1838326" cy="1838326"/>
                  </a:xfrm>
                  <a:prstGeom prst="rect">
                    <a:avLst/>
                  </a:prstGeom>
                </p:spPr>
              </p:pic>
              <p:sp>
                <p:nvSpPr>
                  <p:cNvPr id="1136" name="TextBox 1135">
                    <a:extLst>
                      <a:ext uri="{FF2B5EF4-FFF2-40B4-BE49-F238E27FC236}">
                        <a16:creationId xmlns:a16="http://schemas.microsoft.com/office/drawing/2014/main" id="{10E26F06-E5C4-BC26-04E4-856104C0B53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376" y="5449581"/>
                    <a:ext cx="18650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b="1" dirty="0"/>
                      <a:t>Monitoring Client</a:t>
                    </a:r>
                    <a:endParaRPr lang="ko-KR" altLang="en-US" b="1" dirty="0"/>
                  </a:p>
                </p:txBody>
              </p:sp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E1D4EA0E-1211-0281-D2B4-E289FBE2A0AF}"/>
                    </a:ext>
                  </a:extLst>
                </p:cNvPr>
                <p:cNvGrpSpPr/>
                <p:nvPr/>
              </p:nvGrpSpPr>
              <p:grpSpPr>
                <a:xfrm>
                  <a:off x="1607212" y="4242336"/>
                  <a:ext cx="878691" cy="771957"/>
                  <a:chOff x="3937463" y="4144068"/>
                  <a:chExt cx="878691" cy="771957"/>
                </a:xfrm>
              </p:grpSpPr>
              <p:pic>
                <p:nvPicPr>
                  <p:cNvPr id="1131" name="Picture 1130">
                    <a:extLst>
                      <a:ext uri="{FF2B5EF4-FFF2-40B4-BE49-F238E27FC236}">
                        <a16:creationId xmlns:a16="http://schemas.microsoft.com/office/drawing/2014/main" id="{A333A1CB-0B22-0D32-23C4-7740A1531B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48112" y="4144068"/>
                    <a:ext cx="360703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132" name="Picture 18">
                    <a:extLst>
                      <a:ext uri="{FF2B5EF4-FFF2-40B4-BE49-F238E27FC236}">
                        <a16:creationId xmlns:a16="http://schemas.microsoft.com/office/drawing/2014/main" id="{148895DF-28B5-B17D-0E86-2147D331C6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56154" y="4144068"/>
                    <a:ext cx="360000" cy="36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3" name="Picture 20">
                    <a:extLst>
                      <a:ext uri="{FF2B5EF4-FFF2-40B4-BE49-F238E27FC236}">
                        <a16:creationId xmlns:a16="http://schemas.microsoft.com/office/drawing/2014/main" id="{A71C803C-9694-2DE3-4A6E-5D43D7E572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37463" y="4556025"/>
                    <a:ext cx="382000" cy="36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4" name="Picture 22">
                    <a:extLst>
                      <a:ext uri="{FF2B5EF4-FFF2-40B4-BE49-F238E27FC236}">
                        <a16:creationId xmlns:a16="http://schemas.microsoft.com/office/drawing/2014/main" id="{E9DA85DE-A2C4-54A2-40EE-340B29119D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49096" y="4556025"/>
                    <a:ext cx="361417" cy="36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964B6E5F-9623-CA50-43A2-AD3596B2184B}"/>
                    </a:ext>
                  </a:extLst>
                </p:cNvPr>
                <p:cNvSpPr/>
                <p:nvPr/>
              </p:nvSpPr>
              <p:spPr>
                <a:xfrm>
                  <a:off x="75661" y="3849382"/>
                  <a:ext cx="4054763" cy="21371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28" name="Graphic 1127" descr="Monitor with solid fill">
                  <a:extLst>
                    <a:ext uri="{FF2B5EF4-FFF2-40B4-BE49-F238E27FC236}">
                      <a16:creationId xmlns:a16="http://schemas.microsoft.com/office/drawing/2014/main" id="{B4F42489-4683-A69C-6560-A7F5E100F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095" y="3788298"/>
                  <a:ext cx="1838326" cy="1838326"/>
                </a:xfrm>
                <a:prstGeom prst="rect">
                  <a:avLst/>
                </a:prstGeom>
              </p:spPr>
            </p:pic>
            <p:sp>
              <p:nvSpPr>
                <p:cNvPr id="1129" name="TextBox 1128">
                  <a:extLst>
                    <a:ext uri="{FF2B5EF4-FFF2-40B4-BE49-F238E27FC236}">
                      <a16:creationId xmlns:a16="http://schemas.microsoft.com/office/drawing/2014/main" id="{F3A0299C-484C-AEFA-3487-824B05FCE720}"/>
                    </a:ext>
                  </a:extLst>
                </p:cNvPr>
                <p:cNvSpPr txBox="1"/>
                <p:nvPr/>
              </p:nvSpPr>
              <p:spPr>
                <a:xfrm>
                  <a:off x="1181481" y="5325547"/>
                  <a:ext cx="17701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/>
                    <a:t>Wireshark Client</a:t>
                  </a:r>
                  <a:endParaRPr lang="ko-KR" altLang="en-US" b="1" dirty="0"/>
                </a:p>
              </p:txBody>
            </p:sp>
            <p:pic>
              <p:nvPicPr>
                <p:cNvPr id="1130" name="Picture 2" descr="Wireshark 아이콘 에 Super Flat Remix V1.08 Apps">
                  <a:extLst>
                    <a:ext uri="{FF2B5EF4-FFF2-40B4-BE49-F238E27FC236}">
                      <a16:creationId xmlns:a16="http://schemas.microsoft.com/office/drawing/2014/main" id="{6BBA3DBB-95A1-66CB-468F-21C01C2A5A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7131" y="4274176"/>
                  <a:ext cx="662410" cy="6624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2D69A0AB-1E1E-7561-20E0-73FBD2A48F55}"/>
                  </a:ext>
                </a:extLst>
              </p:cNvPr>
              <p:cNvGrpSpPr/>
              <p:nvPr/>
            </p:nvGrpSpPr>
            <p:grpSpPr>
              <a:xfrm>
                <a:off x="3294646" y="3535173"/>
                <a:ext cx="2143230" cy="369332"/>
                <a:chOff x="877876" y="1579936"/>
                <a:chExt cx="2143230" cy="369332"/>
              </a:xfrm>
            </p:grpSpPr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C3E4A7F3-0CDC-208D-1FD5-831DA1975DD1}"/>
                    </a:ext>
                  </a:extLst>
                </p:cNvPr>
                <p:cNvSpPr/>
                <p:nvPr/>
              </p:nvSpPr>
              <p:spPr>
                <a:xfrm>
                  <a:off x="877876" y="1666221"/>
                  <a:ext cx="2143230" cy="2830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9" name="TextBox 1088">
                  <a:extLst>
                    <a:ext uri="{FF2B5EF4-FFF2-40B4-BE49-F238E27FC236}">
                      <a16:creationId xmlns:a16="http://schemas.microsoft.com/office/drawing/2014/main" id="{55FC5B3E-E022-C05E-F34A-C0041B8A0D20}"/>
                    </a:ext>
                  </a:extLst>
                </p:cNvPr>
                <p:cNvSpPr txBox="1"/>
                <p:nvPr/>
              </p:nvSpPr>
              <p:spPr>
                <a:xfrm>
                  <a:off x="991450" y="1579936"/>
                  <a:ext cx="19025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516C5D"/>
                      </a:solidFill>
                    </a:rPr>
                    <a:t>Outstation Sensor</a:t>
                  </a:r>
                  <a:endParaRPr lang="ko-KR" altLang="en-US" b="1" dirty="0">
                    <a:solidFill>
                      <a:srgbClr val="516C5D"/>
                    </a:solidFill>
                  </a:endParaRPr>
                </a:p>
              </p:txBody>
            </p:sp>
          </p:grpSp>
        </p:grp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15151587-6292-03F1-E0DB-558219354210}"/>
                </a:ext>
              </a:extLst>
            </p:cNvPr>
            <p:cNvSpPr/>
            <p:nvPr/>
          </p:nvSpPr>
          <p:spPr>
            <a:xfrm>
              <a:off x="2336741" y="2805198"/>
              <a:ext cx="1099367" cy="1148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6706F278-7FA7-F62F-A62B-67DD99A52D0A}"/>
              </a:ext>
            </a:extLst>
          </p:cNvPr>
          <p:cNvGrpSpPr/>
          <p:nvPr/>
        </p:nvGrpSpPr>
        <p:grpSpPr>
          <a:xfrm>
            <a:off x="2932922" y="1700163"/>
            <a:ext cx="1778778" cy="3007298"/>
            <a:chOff x="629843" y="1700163"/>
            <a:chExt cx="1778778" cy="3007298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DF5229D4-7675-124E-2B2F-1BD63506402D}"/>
                </a:ext>
              </a:extLst>
            </p:cNvPr>
            <p:cNvGrpSpPr/>
            <p:nvPr/>
          </p:nvGrpSpPr>
          <p:grpSpPr>
            <a:xfrm>
              <a:off x="629843" y="1700163"/>
              <a:ext cx="1650474" cy="3007298"/>
              <a:chOff x="629843" y="1700163"/>
              <a:chExt cx="1650474" cy="3007298"/>
            </a:xfrm>
          </p:grpSpPr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447AF965-47DB-E142-5DF8-37A392CB4343}"/>
                  </a:ext>
                </a:extLst>
              </p:cNvPr>
              <p:cNvGrpSpPr/>
              <p:nvPr/>
            </p:nvGrpSpPr>
            <p:grpSpPr>
              <a:xfrm>
                <a:off x="629843" y="2033589"/>
                <a:ext cx="1650474" cy="2673872"/>
                <a:chOff x="629843" y="2033589"/>
                <a:chExt cx="1650474" cy="2673872"/>
              </a:xfrm>
            </p:grpSpPr>
            <p:cxnSp>
              <p:nvCxnSpPr>
                <p:cNvPr id="1039" name="Connector: Elbow 1038">
                  <a:extLst>
                    <a:ext uri="{FF2B5EF4-FFF2-40B4-BE49-F238E27FC236}">
                      <a16:creationId xmlns:a16="http://schemas.microsoft.com/office/drawing/2014/main" id="{3D8B8072-A38D-00DE-D294-E4AD2F7EF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-448642" y="3112074"/>
                  <a:ext cx="2673872" cy="516901"/>
                </a:xfrm>
                <a:prstGeom prst="bentConnector2">
                  <a:avLst/>
                </a:prstGeom>
                <a:ln w="38100" cap="rnd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Connector: Elbow 1042">
                  <a:extLst>
                    <a:ext uri="{FF2B5EF4-FFF2-40B4-BE49-F238E27FC236}">
                      <a16:creationId xmlns:a16="http://schemas.microsoft.com/office/drawing/2014/main" id="{13BB3752-062F-BB5E-E76D-9B2C896AD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187" y="2033589"/>
                  <a:ext cx="1647130" cy="279585"/>
                </a:xfrm>
                <a:prstGeom prst="bentConnector3">
                  <a:avLst>
                    <a:gd name="adj1" fmla="val 99539"/>
                  </a:avLst>
                </a:prstGeom>
                <a:ln w="38100" cap="rnd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7A2EBA32-A69B-45CA-7355-2C5282AC453E}"/>
                  </a:ext>
                </a:extLst>
              </p:cNvPr>
              <p:cNvSpPr txBox="1"/>
              <p:nvPr/>
            </p:nvSpPr>
            <p:spPr>
              <a:xfrm>
                <a:off x="1089058" y="1700163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HDMI</a:t>
                </a:r>
                <a:endParaRPr lang="ko-KR" altLang="en-US" b="1" dirty="0"/>
              </a:p>
            </p:txBody>
          </p:sp>
        </p:grpSp>
        <p:sp>
          <p:nvSpPr>
            <p:cNvPr id="1082" name="Isosceles Triangle 1081">
              <a:extLst>
                <a:ext uri="{FF2B5EF4-FFF2-40B4-BE49-F238E27FC236}">
                  <a16:creationId xmlns:a16="http://schemas.microsoft.com/office/drawing/2014/main" id="{3FB5DAD1-FCB3-C022-1269-743184E27047}"/>
                </a:ext>
              </a:extLst>
            </p:cNvPr>
            <p:cNvSpPr/>
            <p:nvPr/>
          </p:nvSpPr>
          <p:spPr>
            <a:xfrm>
              <a:off x="2139013" y="2091046"/>
              <a:ext cx="269608" cy="417204"/>
            </a:xfrm>
            <a:prstGeom prst="triangle">
              <a:avLst/>
            </a:prstGeom>
            <a:gradFill>
              <a:gsLst>
                <a:gs pos="0">
                  <a:schemeClr val="tx1"/>
                </a:gs>
                <a:gs pos="100000">
                  <a:srgbClr val="8D7D6D"/>
                </a:gs>
              </a:gsLst>
              <a:lin ang="5400000" scaled="1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74" name="Connector: Elbow 1073">
            <a:extLst>
              <a:ext uri="{FF2B5EF4-FFF2-40B4-BE49-F238E27FC236}">
                <a16:creationId xmlns:a16="http://schemas.microsoft.com/office/drawing/2014/main" id="{7FDD2B70-28D0-6B46-2BFA-032BF058AB94}"/>
              </a:ext>
            </a:extLst>
          </p:cNvPr>
          <p:cNvCxnSpPr>
            <a:cxnSpLocks/>
            <a:stCxn id="1063" idx="2"/>
            <a:endCxn id="1027" idx="3"/>
          </p:cNvCxnSpPr>
          <p:nvPr/>
        </p:nvCxnSpPr>
        <p:spPr>
          <a:xfrm rot="5400000">
            <a:off x="5162394" y="3726989"/>
            <a:ext cx="1112578" cy="8483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0"/>
      <p:bldP spid="1104" grpId="0"/>
      <p:bldP spid="11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63DE-9CFB-FC84-2476-1FD6A5D3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TLS Packet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094-D982-9FD9-05E3-BB1C644B8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3EC46-AB15-43CD-5C54-17001CF6E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" b="1"/>
          <a:stretch/>
        </p:blipFill>
        <p:spPr>
          <a:xfrm>
            <a:off x="728203" y="1545102"/>
            <a:ext cx="4791744" cy="18838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EAD44-3D1E-FFE2-0F99-4F9CC0660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6" b="4292"/>
          <a:stretch/>
        </p:blipFill>
        <p:spPr>
          <a:xfrm>
            <a:off x="728203" y="3777333"/>
            <a:ext cx="4648849" cy="923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EB9FD-30EB-70B4-5282-1A2BC9B7A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4"/>
          <a:stretch/>
        </p:blipFill>
        <p:spPr>
          <a:xfrm>
            <a:off x="728203" y="5049033"/>
            <a:ext cx="5687219" cy="695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D9C5A-C209-C2BA-69C6-4850683854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14495" r="9885" b="26489"/>
          <a:stretch/>
        </p:blipFill>
        <p:spPr>
          <a:xfrm>
            <a:off x="7184291" y="1548734"/>
            <a:ext cx="4461930" cy="26902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F81EE0-21EE-1755-A4E0-923C86909792}"/>
              </a:ext>
            </a:extLst>
          </p:cNvPr>
          <p:cNvSpPr/>
          <p:nvPr/>
        </p:nvSpPr>
        <p:spPr>
          <a:xfrm>
            <a:off x="10539872" y="2109580"/>
            <a:ext cx="895350" cy="20037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0B6EFF-0024-D6E5-2BFA-6AD470318735}"/>
              </a:ext>
            </a:extLst>
          </p:cNvPr>
          <p:cNvSpPr/>
          <p:nvPr/>
        </p:nvSpPr>
        <p:spPr>
          <a:xfrm>
            <a:off x="7289086" y="1966673"/>
            <a:ext cx="895350" cy="20037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7514E6-9D49-A1D9-06EE-F3FB8A792E16}"/>
              </a:ext>
            </a:extLst>
          </p:cNvPr>
          <p:cNvSpPr/>
          <p:nvPr/>
        </p:nvSpPr>
        <p:spPr>
          <a:xfrm>
            <a:off x="7298611" y="3862148"/>
            <a:ext cx="1207214" cy="20037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683AC-F54D-7BE5-2B79-40C4D9CE8A70}"/>
              </a:ext>
            </a:extLst>
          </p:cNvPr>
          <p:cNvCxnSpPr>
            <a:stCxn id="17" idx="1"/>
            <a:endCxn id="6" idx="3"/>
          </p:cNvCxnSpPr>
          <p:nvPr/>
        </p:nvCxnSpPr>
        <p:spPr>
          <a:xfrm flipH="1">
            <a:off x="5519947" y="2066861"/>
            <a:ext cx="1769139" cy="4201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EF5CC1-E69B-E290-E0C9-0D3569922725}"/>
              </a:ext>
            </a:extLst>
          </p:cNvPr>
          <p:cNvCxnSpPr>
            <a:stCxn id="13" idx="1"/>
            <a:endCxn id="8" idx="3"/>
          </p:cNvCxnSpPr>
          <p:nvPr/>
        </p:nvCxnSpPr>
        <p:spPr>
          <a:xfrm flipH="1">
            <a:off x="5377052" y="2209768"/>
            <a:ext cx="5162820" cy="2029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00E798-A21B-4610-05EC-C54A720DF5B2}"/>
              </a:ext>
            </a:extLst>
          </p:cNvPr>
          <p:cNvCxnSpPr>
            <a:stCxn id="18" idx="1"/>
            <a:endCxn id="10" idx="3"/>
          </p:cNvCxnSpPr>
          <p:nvPr/>
        </p:nvCxnSpPr>
        <p:spPr>
          <a:xfrm flipH="1">
            <a:off x="6415422" y="3962336"/>
            <a:ext cx="883189" cy="1434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13A75C-8AE7-532A-448B-9E3AC0722BB5}"/>
              </a:ext>
            </a:extLst>
          </p:cNvPr>
          <p:cNvSpPr txBox="1"/>
          <p:nvPr/>
        </p:nvSpPr>
        <p:spPr>
          <a:xfrm>
            <a:off x="8326081" y="4239016"/>
            <a:ext cx="33201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*RFC5246</a:t>
            </a:r>
            <a:b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인터넷 표준화 기구에서 관리하는 기술 표준 중</a:t>
            </a:r>
            <a:endParaRPr lang="en-US" altLang="ko-KR" sz="1200" b="1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하나로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 TLS 1.2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프로토콜에 대한 표준을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C001B-7E12-25A6-F385-844AA515E5E0}"/>
              </a:ext>
            </a:extLst>
          </p:cNvPr>
          <p:cNvSpPr txBox="1"/>
          <p:nvPr/>
        </p:nvSpPr>
        <p:spPr>
          <a:xfrm>
            <a:off x="5149970" y="5759085"/>
            <a:ext cx="1364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*Data = “782.5”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67B1D0-B167-8BBE-9F90-E0508F44B798}"/>
              </a:ext>
            </a:extLst>
          </p:cNvPr>
          <p:cNvGrpSpPr/>
          <p:nvPr/>
        </p:nvGrpSpPr>
        <p:grpSpPr>
          <a:xfrm>
            <a:off x="344964" y="1491607"/>
            <a:ext cx="3343634" cy="2589001"/>
            <a:chOff x="1973968" y="2508250"/>
            <a:chExt cx="4501984" cy="3485918"/>
          </a:xfrm>
        </p:grpSpPr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EE775806-EC88-7B1E-E330-09EDFD195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6" t="15618" r="27794" b="18570"/>
            <a:stretch/>
          </p:blipFill>
          <p:spPr>
            <a:xfrm>
              <a:off x="3392137" y="2508250"/>
              <a:ext cx="1881444" cy="3160300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5A617889-5576-87C5-770F-20A21E38B357}"/>
                </a:ext>
              </a:extLst>
            </p:cNvPr>
            <p:cNvSpPr txBox="1"/>
            <p:nvPr/>
          </p:nvSpPr>
          <p:spPr>
            <a:xfrm>
              <a:off x="3085416" y="5496887"/>
              <a:ext cx="2561690" cy="497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16C5D"/>
                  </a:solidFill>
                </a:rPr>
                <a:t>Outstation Sensor</a:t>
              </a:r>
              <a:endParaRPr lang="ko-KR" altLang="en-US" b="1" dirty="0">
                <a:solidFill>
                  <a:srgbClr val="516C5D"/>
                </a:solidFill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3EDD9E8-92BC-717A-87EA-B6EEBFF8A42B}"/>
                </a:ext>
              </a:extLst>
            </p:cNvPr>
            <p:cNvGrpSpPr/>
            <p:nvPr/>
          </p:nvGrpSpPr>
          <p:grpSpPr>
            <a:xfrm>
              <a:off x="4843151" y="4971276"/>
              <a:ext cx="1632801" cy="419539"/>
              <a:chOff x="1884274" y="4971276"/>
              <a:chExt cx="1632801" cy="419539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5421543-B3C1-B425-2B36-5F5C93661517}"/>
                  </a:ext>
                </a:extLst>
              </p:cNvPr>
              <p:cNvSpPr/>
              <p:nvPr/>
            </p:nvSpPr>
            <p:spPr>
              <a:xfrm>
                <a:off x="1884274" y="4971276"/>
                <a:ext cx="419539" cy="419539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CBCD5B7F-BA34-A77E-BE92-DB22DE8EC0E2}"/>
                  </a:ext>
                </a:extLst>
              </p:cNvPr>
              <p:cNvSpPr txBox="1"/>
              <p:nvPr/>
            </p:nvSpPr>
            <p:spPr>
              <a:xfrm>
                <a:off x="2261603" y="4988774"/>
                <a:ext cx="1255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</a:rPr>
                  <a:t>LDR Sensor</a:t>
                </a:r>
                <a:endParaRPr lang="ko-KR" altLang="en-US" b="1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3A6166E-0715-9093-5623-32FA1D0D9B5E}"/>
                </a:ext>
              </a:extLst>
            </p:cNvPr>
            <p:cNvSpPr txBox="1"/>
            <p:nvPr/>
          </p:nvSpPr>
          <p:spPr>
            <a:xfrm>
              <a:off x="2386944" y="4276913"/>
              <a:ext cx="796859" cy="497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ADC</a:t>
              </a:r>
              <a:endParaRPr lang="ko-KR" altLang="en-US" b="1" dirty="0"/>
            </a:p>
          </p:txBody>
        </p:sp>
        <p:cxnSp>
          <p:nvCxnSpPr>
            <p:cNvPr id="1037" name="Connector: Elbow 1036">
              <a:extLst>
                <a:ext uri="{FF2B5EF4-FFF2-40B4-BE49-F238E27FC236}">
                  <a16:creationId xmlns:a16="http://schemas.microsoft.com/office/drawing/2014/main" id="{6AF6EDF0-7308-8BE9-79A5-55659549DF76}"/>
                </a:ext>
              </a:extLst>
            </p:cNvPr>
            <p:cNvCxnSpPr>
              <a:cxnSpLocks/>
              <a:stCxn id="1062" idx="0"/>
              <a:endCxn id="1035" idx="3"/>
            </p:cNvCxnSpPr>
            <p:nvPr/>
          </p:nvCxnSpPr>
          <p:spPr>
            <a:xfrm rot="16200000" flipV="1">
              <a:off x="4284400" y="3424958"/>
              <a:ext cx="463220" cy="2664413"/>
            </a:xfrm>
            <a:prstGeom prst="bentConnector2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618D91D5-F36A-E24E-2DD4-A2E2680B96C0}"/>
                </a:ext>
              </a:extLst>
            </p:cNvPr>
            <p:cNvCxnSpPr>
              <a:cxnSpLocks/>
              <a:stCxn id="1035" idx="0"/>
              <a:endCxn id="1042" idx="2"/>
            </p:cNvCxnSpPr>
            <p:nvPr/>
          </p:nvCxnSpPr>
          <p:spPr>
            <a:xfrm flipV="1">
              <a:off x="2785374" y="3360459"/>
              <a:ext cx="0" cy="91645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4C1500AD-8A9F-5A74-34D6-5C78F6CF0FFB}"/>
                </a:ext>
              </a:extLst>
            </p:cNvPr>
            <p:cNvSpPr txBox="1"/>
            <p:nvPr/>
          </p:nvSpPr>
          <p:spPr>
            <a:xfrm>
              <a:off x="1973968" y="2863178"/>
              <a:ext cx="1622812" cy="497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16C5D"/>
                  </a:solidFill>
                </a:rPr>
                <a:t>Outstation</a:t>
              </a:r>
              <a:endParaRPr lang="ko-KR" altLang="en-US" b="1" dirty="0">
                <a:solidFill>
                  <a:srgbClr val="516C5D"/>
                </a:solidFill>
              </a:endParaRPr>
            </a:p>
          </p:txBody>
        </p:sp>
        <p:cxnSp>
          <p:nvCxnSpPr>
            <p:cNvPr id="1043" name="Connector: Elbow 1042">
              <a:extLst>
                <a:ext uri="{FF2B5EF4-FFF2-40B4-BE49-F238E27FC236}">
                  <a16:creationId xmlns:a16="http://schemas.microsoft.com/office/drawing/2014/main" id="{051A2BC9-FF47-9FA1-F2CA-B3EE97F124D4}"/>
                </a:ext>
              </a:extLst>
            </p:cNvPr>
            <p:cNvCxnSpPr>
              <a:stCxn id="1046" idx="1"/>
              <a:endCxn id="1035" idx="2"/>
            </p:cNvCxnSpPr>
            <p:nvPr/>
          </p:nvCxnSpPr>
          <p:spPr>
            <a:xfrm rot="10800000">
              <a:off x="2785375" y="4774194"/>
              <a:ext cx="1303272" cy="308274"/>
            </a:xfrm>
            <a:prstGeom prst="bentConnector2">
              <a:avLst/>
            </a:prstGeom>
            <a:ln w="38100" cap="rnd">
              <a:solidFill>
                <a:srgbClr val="F7919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EC689D74-62CB-1FE0-D900-8AF7BE638F29}"/>
                </a:ext>
              </a:extLst>
            </p:cNvPr>
            <p:cNvGrpSpPr/>
            <p:nvPr/>
          </p:nvGrpSpPr>
          <p:grpSpPr>
            <a:xfrm>
              <a:off x="4088645" y="4963018"/>
              <a:ext cx="494751" cy="238899"/>
              <a:chOff x="4088645" y="4963018"/>
              <a:chExt cx="494751" cy="238899"/>
            </a:xfrm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E29BAF88-6360-717A-B475-EB40D76A6D5C}"/>
                  </a:ext>
                </a:extLst>
              </p:cNvPr>
              <p:cNvSpPr/>
              <p:nvPr/>
            </p:nvSpPr>
            <p:spPr>
              <a:xfrm>
                <a:off x="4088645" y="4963018"/>
                <a:ext cx="494751" cy="2388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79196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55" name="Picture 1054">
                <a:extLst>
                  <a:ext uri="{FF2B5EF4-FFF2-40B4-BE49-F238E27FC236}">
                    <a16:creationId xmlns:a16="http://schemas.microsoft.com/office/drawing/2014/main" id="{D42126AE-674B-B02C-C561-9F0E91C3C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7" t="18012" r="1971" b="16880"/>
              <a:stretch/>
            </p:blipFill>
            <p:spPr>
              <a:xfrm>
                <a:off x="4123675" y="5014293"/>
                <a:ext cx="422906" cy="13635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6AB132-C085-4251-8E33-FE3D85C1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(cont’d)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7095-2842-85CF-F8C0-972E5CDE60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77897-D671-ED19-89FD-10C05E90EF8D}"/>
              </a:ext>
            </a:extLst>
          </p:cNvPr>
          <p:cNvGrpSpPr/>
          <p:nvPr/>
        </p:nvGrpSpPr>
        <p:grpSpPr>
          <a:xfrm>
            <a:off x="4852377" y="2344246"/>
            <a:ext cx="1781655" cy="1281968"/>
            <a:chOff x="8339660" y="2046914"/>
            <a:chExt cx="1440897" cy="10654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D03C3B4-F75E-D42E-4E6A-18F824EE7405}"/>
                </a:ext>
              </a:extLst>
            </p:cNvPr>
            <p:cNvSpPr/>
            <p:nvPr/>
          </p:nvSpPr>
          <p:spPr>
            <a:xfrm>
              <a:off x="8388990" y="2046914"/>
              <a:ext cx="1342239" cy="1065403"/>
            </a:xfrm>
            <a:prstGeom prst="flowChartMagneticDisk">
              <a:avLst/>
            </a:prstGeom>
            <a:noFill/>
            <a:ln w="38100">
              <a:solidFill>
                <a:schemeClr val="accent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influxDB/ubuntu] influxDB1.8 ubuntu 설치/삭제 및 storage path 변경">
              <a:extLst>
                <a:ext uri="{FF2B5EF4-FFF2-40B4-BE49-F238E27FC236}">
                  <a16:creationId xmlns:a16="http://schemas.microsoft.com/office/drawing/2014/main" id="{C44BAC60-7B31-44C6-8E7F-C8826D0D6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6301" y1="60360" x2="26301" y2="60360"/>
                          <a14:foregroundMark x1="25342" y1="71471" x2="25342" y2="71471"/>
                          <a14:foregroundMark x1="29863" y1="72072" x2="29863" y2="72072"/>
                          <a14:foregroundMark x1="40685" y1="67868" x2="40685" y2="67868"/>
                          <a14:foregroundMark x1="48219" y1="72673" x2="48219" y2="72673"/>
                          <a14:foregroundMark x1="59315" y1="75075" x2="59315" y2="75075"/>
                          <a14:foregroundMark x1="65342" y1="70871" x2="65342" y2="70871"/>
                          <a14:foregroundMark x1="74521" y1="69670" x2="74521" y2="69670"/>
                          <a14:backgroundMark x1="52603" y1="32132" x2="52603" y2="32132"/>
                          <a14:backgroundMark x1="47123" y1="24024" x2="47123" y2="24024"/>
                          <a14:backgroundMark x1="45068" y1="35736" x2="45068" y2="35736"/>
                          <a14:backgroundMark x1="49041" y1="39339" x2="49041" y2="39339"/>
                          <a14:backgroundMark x1="55616" y1="41441" x2="55616" y2="41441"/>
                          <a14:backgroundMark x1="55890" y1="30631" x2="55890" y2="30631"/>
                          <a14:backgroundMark x1="53699" y1="18619" x2="53699" y2="18619"/>
                          <a14:backgroundMark x1="76712" y1="77778" x2="76712" y2="77778"/>
                          <a14:backgroundMark x1="76712" y1="78378" x2="76849" y2="76276"/>
                          <a14:backgroundMark x1="76712" y1="77177" x2="77534" y2="74174"/>
                          <a14:backgroundMark x1="77260" y1="76577" x2="76712" y2="771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9660" y="2429997"/>
              <a:ext cx="1440897" cy="6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Grafana - Wikipedia">
            <a:extLst>
              <a:ext uri="{FF2B5EF4-FFF2-40B4-BE49-F238E27FC236}">
                <a16:creationId xmlns:a16="http://schemas.microsoft.com/office/drawing/2014/main" id="{6BB98DCC-9595-3311-0DA9-9BC92B70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642" y="4251861"/>
            <a:ext cx="1015125" cy="10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8EC359-AAC1-A37A-531D-249B40A1AC30}"/>
              </a:ext>
            </a:extLst>
          </p:cNvPr>
          <p:cNvSpPr/>
          <p:nvPr/>
        </p:nvSpPr>
        <p:spPr>
          <a:xfrm>
            <a:off x="4524006" y="1802014"/>
            <a:ext cx="2438398" cy="3678223"/>
          </a:xfrm>
          <a:prstGeom prst="roundRect">
            <a:avLst/>
          </a:prstGeom>
          <a:noFill/>
          <a:ln w="38100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rgbClr val="C1CCD1"/>
                </a:gs>
              </a:gsLst>
              <a:lin ang="5400000" scaled="1"/>
            </a:gra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23880-958F-2583-65D8-B7DFDCCF906C}"/>
              </a:ext>
            </a:extLst>
          </p:cNvPr>
          <p:cNvSpPr txBox="1"/>
          <p:nvPr/>
        </p:nvSpPr>
        <p:spPr>
          <a:xfrm>
            <a:off x="4991426" y="5480238"/>
            <a:ext cx="15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Server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3DD62F4E-DDFD-6813-53E5-DAE0AE18AE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38" t="14710" r="391" b="818"/>
          <a:stretch/>
        </p:blipFill>
        <p:spPr>
          <a:xfrm>
            <a:off x="8056452" y="4345033"/>
            <a:ext cx="3162300" cy="15045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51" name="Picture 26" descr="Oracle Partner for JD Edwards, NetSuite &amp; OCI">
            <a:extLst>
              <a:ext uri="{FF2B5EF4-FFF2-40B4-BE49-F238E27FC236}">
                <a16:creationId xmlns:a16="http://schemas.microsoft.com/office/drawing/2014/main" id="{9DAA9FA0-DAAA-73D5-DC9E-E87ED071F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r="10545" b="6604"/>
          <a:stretch/>
        </p:blipFill>
        <p:spPr bwMode="auto">
          <a:xfrm>
            <a:off x="4984420" y="1198740"/>
            <a:ext cx="1517568" cy="95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A01B622A-14AA-A9C1-FC79-9BE1CDB0B0C5}"/>
              </a:ext>
            </a:extLst>
          </p:cNvPr>
          <p:cNvCxnSpPr/>
          <p:nvPr/>
        </p:nvCxnSpPr>
        <p:spPr>
          <a:xfrm>
            <a:off x="5775833" y="3754463"/>
            <a:ext cx="0" cy="404796"/>
          </a:xfrm>
          <a:prstGeom prst="straightConnector1">
            <a:avLst/>
          </a:prstGeom>
          <a:ln w="38100" cap="rnd">
            <a:solidFill>
              <a:srgbClr val="EF1C2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87B8101-6296-2993-01F5-59697F108FF1}"/>
              </a:ext>
            </a:extLst>
          </p:cNvPr>
          <p:cNvSpPr txBox="1"/>
          <p:nvPr/>
        </p:nvSpPr>
        <p:spPr>
          <a:xfrm>
            <a:off x="2839182" y="1287697"/>
            <a:ext cx="1583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Sensor Data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</a:rPr>
              <a:t>TLS w/ KCMVP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059" name="Table 1059">
            <a:extLst>
              <a:ext uri="{FF2B5EF4-FFF2-40B4-BE49-F238E27FC236}">
                <a16:creationId xmlns:a16="http://schemas.microsoft.com/office/drawing/2014/main" id="{DFDA5A41-8376-E3E8-3124-AE91CBEE75EF}"/>
              </a:ext>
            </a:extLst>
          </p:cNvPr>
          <p:cNvGraphicFramePr>
            <a:graphicFrameLocks noGrp="1"/>
          </p:cNvGraphicFramePr>
          <p:nvPr/>
        </p:nvGraphicFramePr>
        <p:xfrm>
          <a:off x="7692808" y="1633011"/>
          <a:ext cx="3889588" cy="189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299">
                  <a:extLst>
                    <a:ext uri="{9D8B030D-6E8A-4147-A177-3AD203B41FA5}">
                      <a16:colId xmlns:a16="http://schemas.microsoft.com/office/drawing/2014/main" val="198101160"/>
                    </a:ext>
                  </a:extLst>
                </a:gridCol>
                <a:gridCol w="814208">
                  <a:extLst>
                    <a:ext uri="{9D8B030D-6E8A-4147-A177-3AD203B41FA5}">
                      <a16:colId xmlns:a16="http://schemas.microsoft.com/office/drawing/2014/main" val="2439838809"/>
                    </a:ext>
                  </a:extLst>
                </a:gridCol>
                <a:gridCol w="793151">
                  <a:extLst>
                    <a:ext uri="{9D8B030D-6E8A-4147-A177-3AD203B41FA5}">
                      <a16:colId xmlns:a16="http://schemas.microsoft.com/office/drawing/2014/main" val="2839978242"/>
                    </a:ext>
                  </a:extLst>
                </a:gridCol>
                <a:gridCol w="608930">
                  <a:extLst>
                    <a:ext uri="{9D8B030D-6E8A-4147-A177-3AD203B41FA5}">
                      <a16:colId xmlns:a16="http://schemas.microsoft.com/office/drawing/2014/main" val="2328420116"/>
                    </a:ext>
                  </a:extLst>
                </a:gridCol>
              </a:tblGrid>
              <a:tr h="281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_time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Outstation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_field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_value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330329"/>
                  </a:ext>
                </a:extLst>
              </a:tr>
              <a:tr h="2328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6645808"/>
                  </a:ext>
                </a:extLst>
              </a:tr>
              <a:tr h="325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2023-03-08T07:56:09.939Z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PIN_Rasp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LDR_Value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1428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9886221"/>
                  </a:ext>
                </a:extLst>
              </a:tr>
              <a:tr h="325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2023-03-08T07:56:10.948Z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PIN_Rasp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LDR_Value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1456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7560293"/>
                  </a:ext>
                </a:extLst>
              </a:tr>
              <a:tr h="325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2023-03-08T07:56:11.943Z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PIN_Rasp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/>
                        <a:t>LDR_Value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1492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283376"/>
                  </a:ext>
                </a:extLst>
              </a:tr>
              <a:tr h="325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…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…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…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…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625178"/>
                  </a:ext>
                </a:extLst>
              </a:tr>
            </a:tbl>
          </a:graphicData>
        </a:graphic>
      </p:graphicFrame>
      <p:sp>
        <p:nvSpPr>
          <p:cNvPr id="1060" name="TextBox 1059">
            <a:extLst>
              <a:ext uri="{FF2B5EF4-FFF2-40B4-BE49-F238E27FC236}">
                <a16:creationId xmlns:a16="http://schemas.microsoft.com/office/drawing/2014/main" id="{F1A4D25A-8AEB-B755-F3B0-5ED9CAF60E75}"/>
              </a:ext>
            </a:extLst>
          </p:cNvPr>
          <p:cNvSpPr txBox="1"/>
          <p:nvPr/>
        </p:nvSpPr>
        <p:spPr>
          <a:xfrm>
            <a:off x="8890569" y="1273113"/>
            <a:ext cx="152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Influxdb</a:t>
            </a:r>
            <a:r>
              <a:rPr lang="en-US" altLang="ko-KR" b="1" dirty="0"/>
              <a:t> Table</a:t>
            </a:r>
            <a:endParaRPr lang="ko-KR" altLang="en-US" b="1" dirty="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0EE2B6D0-0CD5-C5F7-B91B-3B4D1D1B45E8}"/>
              </a:ext>
            </a:extLst>
          </p:cNvPr>
          <p:cNvSpPr txBox="1"/>
          <p:nvPr/>
        </p:nvSpPr>
        <p:spPr>
          <a:xfrm>
            <a:off x="8558075" y="3962036"/>
            <a:ext cx="22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Grafana Visualization</a:t>
            </a:r>
            <a:endParaRPr lang="ko-KR" altLang="en-US" b="1" dirty="0"/>
          </a:p>
        </p:txBody>
      </p:sp>
      <p:pic>
        <p:nvPicPr>
          <p:cNvPr id="1063" name="Graphic 1062" descr="Lock with solid fill">
            <a:extLst>
              <a:ext uri="{FF2B5EF4-FFF2-40B4-BE49-F238E27FC236}">
                <a16:creationId xmlns:a16="http://schemas.microsoft.com/office/drawing/2014/main" id="{D35DC5DE-8576-22BB-2D78-C0C79FAD3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5099" y="1969203"/>
            <a:ext cx="533400" cy="53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30B53-E158-A98C-CDF8-B56A55084F6D}"/>
              </a:ext>
            </a:extLst>
          </p:cNvPr>
          <p:cNvSpPr txBox="1"/>
          <p:nvPr/>
        </p:nvSpPr>
        <p:spPr>
          <a:xfrm>
            <a:off x="8338896" y="3526995"/>
            <a:ext cx="327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*time format : RFC3339</a:t>
            </a:r>
            <a:b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UTC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를 기준으로 하는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24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시간제 날짜 포맷 표준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80FE10-9119-9F34-323C-1E37596A65B5}"/>
              </a:ext>
            </a:extLst>
          </p:cNvPr>
          <p:cNvCxnSpPr>
            <a:cxnSpLocks/>
          </p:cNvCxnSpPr>
          <p:nvPr/>
        </p:nvCxnSpPr>
        <p:spPr>
          <a:xfrm flipV="1">
            <a:off x="6571129" y="1660525"/>
            <a:ext cx="1093321" cy="903381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563C47-A113-C0BC-B640-87413D6FE171}"/>
              </a:ext>
            </a:extLst>
          </p:cNvPr>
          <p:cNvCxnSpPr>
            <a:cxnSpLocks/>
          </p:cNvCxnSpPr>
          <p:nvPr/>
        </p:nvCxnSpPr>
        <p:spPr>
          <a:xfrm>
            <a:off x="6573038" y="3429000"/>
            <a:ext cx="1113637" cy="88900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20DB30-F842-56B5-EA5A-2AC7E99F6B36}"/>
              </a:ext>
            </a:extLst>
          </p:cNvPr>
          <p:cNvCxnSpPr>
            <a:cxnSpLocks/>
          </p:cNvCxnSpPr>
          <p:nvPr/>
        </p:nvCxnSpPr>
        <p:spPr>
          <a:xfrm flipV="1">
            <a:off x="6329082" y="4337050"/>
            <a:ext cx="1710018" cy="7983"/>
          </a:xfrm>
          <a:prstGeom prst="line">
            <a:avLst/>
          </a:prstGeom>
          <a:ln w="28575" cap="rnd">
            <a:gradFill>
              <a:gsLst>
                <a:gs pos="0">
                  <a:schemeClr val="accent2"/>
                </a:gs>
                <a:gs pos="95000">
                  <a:schemeClr val="tx1"/>
                </a:gs>
              </a:gsLst>
              <a:lin ang="0" scaled="0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88602D-F183-4748-C5E6-B59B599F04B0}"/>
              </a:ext>
            </a:extLst>
          </p:cNvPr>
          <p:cNvCxnSpPr>
            <a:cxnSpLocks/>
          </p:cNvCxnSpPr>
          <p:nvPr/>
        </p:nvCxnSpPr>
        <p:spPr>
          <a:xfrm>
            <a:off x="6250767" y="5014293"/>
            <a:ext cx="1791508" cy="843582"/>
          </a:xfrm>
          <a:prstGeom prst="line">
            <a:avLst/>
          </a:prstGeom>
          <a:ln w="28575" cap="rnd">
            <a:gradFill>
              <a:gsLst>
                <a:gs pos="0">
                  <a:schemeClr val="accent2"/>
                </a:gs>
                <a:gs pos="95000">
                  <a:schemeClr val="tx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1C42C1B5-C035-FB6E-E319-D78CC6859F72}"/>
              </a:ext>
            </a:extLst>
          </p:cNvPr>
          <p:cNvSpPr txBox="1"/>
          <p:nvPr/>
        </p:nvSpPr>
        <p:spPr>
          <a:xfrm>
            <a:off x="5776498" y="3719782"/>
            <a:ext cx="77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F0D81CC-C859-0F52-FE77-5362E1339094}"/>
              </a:ext>
            </a:extLst>
          </p:cNvPr>
          <p:cNvGrpSpPr/>
          <p:nvPr/>
        </p:nvGrpSpPr>
        <p:grpSpPr>
          <a:xfrm>
            <a:off x="1208157" y="4049447"/>
            <a:ext cx="1865063" cy="1904347"/>
            <a:chOff x="1049706" y="4289683"/>
            <a:chExt cx="2170499" cy="2216217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7E507F82-8F04-CEEB-E0D9-63C0959FE67E}"/>
                </a:ext>
              </a:extLst>
            </p:cNvPr>
            <p:cNvSpPr/>
            <p:nvPr/>
          </p:nvSpPr>
          <p:spPr>
            <a:xfrm>
              <a:off x="1177455" y="4421073"/>
              <a:ext cx="1945273" cy="2084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2CCFA63E-DB12-703F-B59F-9F58A6D8E193}"/>
                </a:ext>
              </a:extLst>
            </p:cNvPr>
            <p:cNvGrpSpPr/>
            <p:nvPr/>
          </p:nvGrpSpPr>
          <p:grpSpPr>
            <a:xfrm>
              <a:off x="1049706" y="4289683"/>
              <a:ext cx="2170499" cy="1904116"/>
              <a:chOff x="961309" y="3825470"/>
              <a:chExt cx="2170499" cy="1904116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EB9DAB77-DCC9-7A54-AC24-95A091ACB5C3}"/>
                  </a:ext>
                </a:extLst>
              </p:cNvPr>
              <p:cNvGrpSpPr/>
              <p:nvPr/>
            </p:nvGrpSpPr>
            <p:grpSpPr>
              <a:xfrm>
                <a:off x="961309" y="3825470"/>
                <a:ext cx="2170499" cy="1904116"/>
                <a:chOff x="1903658" y="3912332"/>
                <a:chExt cx="2170499" cy="1904116"/>
              </a:xfrm>
            </p:grpSpPr>
            <p:pic>
              <p:nvPicPr>
                <p:cNvPr id="1048" name="Graphic 1047" descr="Monitor with solid fill">
                  <a:extLst>
                    <a:ext uri="{FF2B5EF4-FFF2-40B4-BE49-F238E27FC236}">
                      <a16:creationId xmlns:a16="http://schemas.microsoft.com/office/drawing/2014/main" id="{2167A390-B1DB-7147-21C2-931DA70B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685" y="3912332"/>
                  <a:ext cx="1838326" cy="1838326"/>
                </a:xfrm>
                <a:prstGeom prst="rect">
                  <a:avLst/>
                </a:prstGeom>
              </p:spPr>
            </p:pic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984CFEAC-3405-DE97-FD5D-9F07C1F85A9F}"/>
                    </a:ext>
                  </a:extLst>
                </p:cNvPr>
                <p:cNvSpPr txBox="1"/>
                <p:nvPr/>
              </p:nvSpPr>
              <p:spPr>
                <a:xfrm>
                  <a:off x="1903658" y="5386631"/>
                  <a:ext cx="2170499" cy="429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Monitoring Client</a:t>
                  </a:r>
                  <a:endParaRPr lang="ko-KR" altLang="en-US" b="1" dirty="0"/>
                </a:p>
              </p:txBody>
            </p:sp>
          </p:grp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76CA2373-8A90-52D5-9EB9-BEEE5A2C356A}"/>
                  </a:ext>
                </a:extLst>
              </p:cNvPr>
              <p:cNvGrpSpPr/>
              <p:nvPr/>
            </p:nvGrpSpPr>
            <p:grpSpPr>
              <a:xfrm>
                <a:off x="1607212" y="4242336"/>
                <a:ext cx="878691" cy="771957"/>
                <a:chOff x="3937463" y="4144068"/>
                <a:chExt cx="878691" cy="771957"/>
              </a:xfrm>
            </p:grpSpPr>
            <p:pic>
              <p:nvPicPr>
                <p:cNvPr id="1040" name="Picture 1039">
                  <a:extLst>
                    <a:ext uri="{FF2B5EF4-FFF2-40B4-BE49-F238E27FC236}">
                      <a16:creationId xmlns:a16="http://schemas.microsoft.com/office/drawing/2014/main" id="{C8CAD98A-98D2-F199-9933-9C23C18B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112" y="4144068"/>
                  <a:ext cx="360703" cy="360000"/>
                </a:xfrm>
                <a:prstGeom prst="rect">
                  <a:avLst/>
                </a:prstGeom>
              </p:spPr>
            </p:pic>
            <p:pic>
              <p:nvPicPr>
                <p:cNvPr id="1041" name="Picture 18">
                  <a:extLst>
                    <a:ext uri="{FF2B5EF4-FFF2-40B4-BE49-F238E27FC236}">
                      <a16:creationId xmlns:a16="http://schemas.microsoft.com/office/drawing/2014/main" id="{BDC9BDD5-7D6C-DDFF-210C-8BAF6DFF0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56154" y="41440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5" name="Picture 20">
                  <a:extLst>
                    <a:ext uri="{FF2B5EF4-FFF2-40B4-BE49-F238E27FC236}">
                      <a16:creationId xmlns:a16="http://schemas.microsoft.com/office/drawing/2014/main" id="{85E3FAF3-759C-AB1D-3A50-AC1735956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463" y="4556025"/>
                  <a:ext cx="382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7" name="Picture 22">
                  <a:extLst>
                    <a:ext uri="{FF2B5EF4-FFF2-40B4-BE49-F238E27FC236}">
                      <a16:creationId xmlns:a16="http://schemas.microsoft.com/office/drawing/2014/main" id="{0AEB81A1-B9DE-4E99-C0DA-CD6EA15B5C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9096" y="4556025"/>
                  <a:ext cx="361417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273F4595-5A8C-2D30-D979-0DE3AD00E20C}"/>
              </a:ext>
            </a:extLst>
          </p:cNvPr>
          <p:cNvCxnSpPr>
            <a:cxnSpLocks/>
          </p:cNvCxnSpPr>
          <p:nvPr/>
        </p:nvCxnSpPr>
        <p:spPr>
          <a:xfrm flipH="1">
            <a:off x="2928335" y="4663421"/>
            <a:ext cx="2152173" cy="0"/>
          </a:xfrm>
          <a:prstGeom prst="straightConnector1">
            <a:avLst/>
          </a:prstGeom>
          <a:ln w="38100" cap="rnd">
            <a:solidFill>
              <a:srgbClr val="EF1C2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E14DFB0C-8657-6090-A13A-85EC9ECF9BBF}"/>
              </a:ext>
            </a:extLst>
          </p:cNvPr>
          <p:cNvCxnSpPr/>
          <p:nvPr/>
        </p:nvCxnSpPr>
        <p:spPr>
          <a:xfrm>
            <a:off x="2823952" y="1934028"/>
            <a:ext cx="1903323" cy="1097996"/>
          </a:xfrm>
          <a:prstGeom prst="bentConnector3">
            <a:avLst>
              <a:gd name="adj1" fmla="val 71755"/>
            </a:avLst>
          </a:prstGeom>
          <a:ln w="38100">
            <a:solidFill>
              <a:srgbClr val="EF1C2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" grpId="0"/>
      <p:bldP spid="1061" grpId="0"/>
      <p:bldP spid="14" grpId="0"/>
      <p:bldP spid="10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2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 White Template 2015 - Wide.potx</Template>
  <TotalTime>81523</TotalTime>
  <Words>222</Words>
  <Application>Microsoft Office PowerPoint</Application>
  <PresentationFormat>Widescreen</PresentationFormat>
  <Paragraphs>75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HY헤드라인M</vt:lpstr>
      <vt:lpstr>Calibri</vt:lpstr>
      <vt:lpstr>Arial</vt:lpstr>
      <vt:lpstr>PIN Lab. Template 2017</vt:lpstr>
      <vt:lpstr>PoC for OpenSSL/MbedTLS w/ KCMVP</vt:lpstr>
      <vt:lpstr>Testbed</vt:lpstr>
      <vt:lpstr>Overview</vt:lpstr>
      <vt:lpstr>TLS Packet</vt:lpstr>
      <vt:lpstr>Overview (cont’d)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Lab.</dc:title>
  <dc:creator>PIN Lab.</dc:creator>
  <cp:lastModifiedBy>Kim Bob</cp:lastModifiedBy>
  <cp:revision>1737</cp:revision>
  <dcterms:created xsi:type="dcterms:W3CDTF">2014-09-12T18:39:10Z</dcterms:created>
  <dcterms:modified xsi:type="dcterms:W3CDTF">2023-04-04T01:44:52Z</dcterms:modified>
</cp:coreProperties>
</file>